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5"/>
  </p:notesMasterIdLst>
  <p:sldIdLst>
    <p:sldId id="1117" r:id="rId2"/>
    <p:sldId id="1120" r:id="rId3"/>
    <p:sldId id="1121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36C368-CC37-4370-8FC2-F09260D3D1A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0983-A044-4BEF-9318-45D0978E0C7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8EFAE14-917F-4C0F-BA5E-9C86FB2EAA5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9404-766C-4E96-919E-2ED503F0D07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772C-896C-4E14-A98D-068763C5471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AC0044-A349-4A75-8EA8-43C92F416CB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29F10E-7792-4E54-ACDF-1456E19F520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D4AE-71A2-4CAD-84E3-7ED9696DE9C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7E3-0046-4E4F-9812-81EFCF01C9D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F77C-1DEE-491C-91FB-5C2DECB7E7C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00A04D5-3FD9-43C7-BAB6-48107A6EB20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8B93E3-9D02-4177-B669-BE15407244A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arning-freiburg.de/" TargetMode="External"/><Relationship Id="rId2" Type="http://schemas.openxmlformats.org/officeDocument/2006/relationships/hyperlink" Target="mailto:klaus_messner@web.de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41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43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638128"/>
          </a:xfrm>
        </p:spPr>
        <p:txBody>
          <a:bodyPr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de-DE" sz="3200" dirty="0" smtClean="0"/>
              <a:t>Definitions- und Wertebereich</a:t>
            </a:r>
          </a:p>
          <a:p>
            <a:pPr lvl="0" algn="ctr">
              <a:spcBef>
                <a:spcPts val="0"/>
              </a:spcBef>
            </a:pPr>
            <a:r>
              <a:rPr lang="de-DE" sz="3200" dirty="0" smtClean="0"/>
              <a:t>Hoch-, Tief- und Wendepunkte</a:t>
            </a:r>
            <a:endParaRPr lang="de-DE" sz="3200" dirty="0"/>
          </a:p>
          <a:p>
            <a:pPr lvl="0" algn="ctr">
              <a:spcBef>
                <a:spcPts val="0"/>
              </a:spcBef>
            </a:pPr>
            <a:r>
              <a:rPr lang="de-DE" sz="3200" dirty="0" smtClean="0"/>
              <a:t>Asymptoten und Polstellen</a:t>
            </a:r>
            <a:endParaRPr lang="de-DE" sz="3200" dirty="0"/>
          </a:p>
          <a:p>
            <a:pPr lvl="0" algn="ctr">
              <a:spcBef>
                <a:spcPts val="0"/>
              </a:spcBef>
            </a:pPr>
            <a:r>
              <a:rPr lang="de-DE" sz="3200" dirty="0" smtClean="0"/>
              <a:t>Nullstellen</a:t>
            </a:r>
          </a:p>
          <a:p>
            <a:pPr lvl="0" algn="ctr">
              <a:spcBef>
                <a:spcPts val="0"/>
              </a:spcBef>
            </a:pPr>
            <a:r>
              <a:rPr lang="de-DE" sz="3200" dirty="0" smtClean="0"/>
              <a:t>Untersuchung auf Monotonie</a:t>
            </a:r>
          </a:p>
          <a:p>
            <a:pPr lvl="0" algn="ctr">
              <a:spcBef>
                <a:spcPts val="0"/>
              </a:spcBef>
            </a:pPr>
            <a:r>
              <a:rPr lang="de-DE" sz="3200" dirty="0" smtClean="0"/>
              <a:t>Symmetrien</a:t>
            </a:r>
            <a:endParaRPr lang="de-DE" sz="3200" dirty="0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Kurvendiskussion</a:t>
            </a:r>
            <a:endParaRPr lang="de-DE" dirty="0"/>
          </a:p>
        </p:txBody>
      </p:sp>
      <p:sp>
        <p:nvSpPr>
          <p:cNvPr id="5" name="Textplatzhalter 6"/>
          <p:cNvSpPr txBox="1">
            <a:spLocks/>
          </p:cNvSpPr>
          <p:nvPr/>
        </p:nvSpPr>
        <p:spPr>
          <a:xfrm>
            <a:off x="107504" y="6473924"/>
            <a:ext cx="8928992" cy="339452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1400" dirty="0" smtClean="0"/>
              <a:t>E-Mail: </a:t>
            </a:r>
            <a:r>
              <a:rPr lang="de-DE" sz="1400" dirty="0" smtClean="0">
                <a:hlinkClick r:id="rId2"/>
              </a:rPr>
              <a:t>klaus_messner@web.de</a:t>
            </a:r>
            <a:r>
              <a:rPr lang="de-DE" sz="1400" dirty="0" smtClean="0"/>
              <a:t>, Internet: </a:t>
            </a:r>
            <a:r>
              <a:rPr lang="de-DE" sz="1400" dirty="0" smtClean="0">
                <a:hlinkClick r:id="rId3"/>
              </a:rPr>
              <a:t>www.elearning-freiburg.de</a:t>
            </a:r>
            <a:r>
              <a:rPr lang="de-DE" sz="1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998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Definitionsbereich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de-DE" sz="2400" dirty="0">
                    <a:solidFill>
                      <a:srgbClr val="000000"/>
                    </a:solidFill>
                  </a:rPr>
                  <a:t>Alle Werte, für die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definiert ist.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de-DE" sz="2400" dirty="0">
                    <a:solidFill>
                      <a:srgbClr val="000000"/>
                    </a:solidFill>
                  </a:rPr>
                  <a:t>Bei gebrochen rationalen Funktionen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ggf</a:t>
                </a:r>
                <a:r>
                  <a:rPr lang="de-DE" sz="2400" dirty="0">
                    <a:solidFill>
                      <a:srgbClr val="000000"/>
                    </a:solidFill>
                  </a:rPr>
                  <a:t>.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Nullstellen des Nenners ausschließen.</a:t>
                </a:r>
                <a:endParaRPr lang="de-DE" sz="2400" dirty="0">
                  <a:solidFill>
                    <a:srgbClr val="000000"/>
                  </a:solidFill>
                </a:endParaRPr>
              </a:p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de-DE" sz="2400" dirty="0">
                    <a:solidFill>
                      <a:srgbClr val="000000"/>
                    </a:solidFill>
                  </a:rPr>
                  <a:t>Symbol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endParaRPr lang="de-DE" sz="2400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04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C954C6-D6FB-47FA-843A-2CC41ED80223}" type="slidenum">
              <a:rPr lang="de-DE" smtClean="0"/>
              <a:t>2</a:t>
            </a:fld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187624" y="3645024"/>
              <a:ext cx="7056784" cy="16080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29271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2370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24036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b="1" dirty="0" smtClean="0">
                              <a:solidFill>
                                <a:srgbClr val="0000FF"/>
                              </a:solidFill>
                            </a:rPr>
                            <a:t>Rechenbeispiel 1:</a:t>
                          </a:r>
                          <a:endParaRPr lang="de-DE" sz="2400" b="1" dirty="0" smtClean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b="1" dirty="0" smtClean="0">
                              <a:solidFill>
                                <a:srgbClr val="0000FF"/>
                              </a:solidFill>
                            </a:rPr>
                            <a:t>Rechenbeispiel 2:</a:t>
                          </a:r>
                          <a:endParaRPr lang="de-DE" sz="2400" b="1" dirty="0" smtClean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de-DE" sz="2400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r>
                                <a:rPr lang="de-DE" sz="240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 sz="2400">
                                  <a:latin typeface="Cambria Math"/>
                                </a:rPr>
                                <m:t>⋅</m:t>
                              </m:r>
                              <m:r>
                                <m:rPr>
                                  <m:sty m:val="p"/>
                                </m:rPr>
                                <a:rPr lang="de-DE" sz="2400">
                                  <a:latin typeface="Cambria Math"/>
                                </a:rPr>
                                <m:t>ln</m:t>
                              </m:r>
                              <m:d>
                                <m:d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oMath>
                          </a14:m>
                          <a:r>
                            <a:rPr lang="de-DE" sz="2400" dirty="0" smtClean="0"/>
                            <a:t> </a:t>
                          </a:r>
                          <a:endParaRPr lang="de-DE" sz="2400" dirty="0" smtClean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de-DE" sz="2400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240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de-DE" sz="240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de-DE" sz="2400">
                                      <a:latin typeface="Cambria Math"/>
                                    </a:rPr>
                                    <m:t>−4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240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de-DE" sz="240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de-DE" sz="2400">
                                      <a:latin typeface="Cambria Math"/>
                                    </a:rPr>
                                    <m:t>−9</m:t>
                                  </m:r>
                                </m:den>
                              </m:f>
                            </m:oMath>
                          </a14:m>
                          <a:r>
                            <a:rPr lang="de-DE" sz="2400" dirty="0" smtClean="0"/>
                            <a:t> </a:t>
                          </a:r>
                          <a:endParaRPr lang="de-DE" sz="2400" dirty="0">
                            <a:latin typeface="+mn-lt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de-DE" sz="2400">
                                      <a:latin typeface="Cambria Math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ℝ</m:t>
                                  </m:r>
                                </m:e>
                                <m:sup>
                                  <m:r>
                                    <a:rPr lang="de-DE" sz="2400">
                                      <a:latin typeface="Cambria Math"/>
                                    </a:rPr>
                                    <m:t>+</m:t>
                                  </m:r>
                                </m:sup>
                              </m:sSup>
                            </m:oMath>
                          </a14:m>
                          <a:r>
                            <a:rPr lang="de-DE" sz="2400" dirty="0" smtClean="0"/>
                            <a:t> </a:t>
                          </a:r>
                          <a:r>
                            <a:rPr lang="de-DE" sz="2400" dirty="0" smtClean="0">
                              <a:solidFill>
                                <a:srgbClr val="FF0000"/>
                              </a:solidFill>
                            </a:rPr>
                            <a:t>nicht</a:t>
                          </a:r>
                          <a:r>
                            <a:rPr lang="de-DE" sz="2400" dirty="0" smtClean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de-DE" sz="2400">
                                      <a:latin typeface="Cambria Math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ℝ</m:t>
                                  </m:r>
                                </m:e>
                                <m:sub>
                                  <m:r>
                                    <a:rPr lang="de-DE" sz="240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de-DE" sz="2400">
                                      <a:latin typeface="Cambria Math"/>
                                    </a:rPr>
                                    <m:t>+</m:t>
                                  </m:r>
                                </m:sup>
                              </m:sSubSup>
                            </m:oMath>
                          </a14:m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de-DE" sz="2400">
                                      <a:latin typeface="Cambria Math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r>
                                <a:rPr lang="de-DE" sz="2400">
                                  <a:latin typeface="Cambria Math"/>
                                </a:rPr>
                                <m:t>ℝ</m:t>
                              </m:r>
                              <m:r>
                                <a:rPr lang="de-DE" sz="2400">
                                  <a:latin typeface="Cambria Math"/>
                                </a:rPr>
                                <m:t>∖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3,−3</m:t>
                                  </m:r>
                                </m:e>
                              </m:d>
                            </m:oMath>
                          </a14:m>
                          <a:r>
                            <a:rPr lang="de-DE" sz="2400" dirty="0" smtClean="0"/>
                            <a:t> </a:t>
                          </a:r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0191014"/>
                  </p:ext>
                </p:extLst>
              </p:nvPr>
            </p:nvGraphicFramePr>
            <p:xfrm>
              <a:off x="1187624" y="3645024"/>
              <a:ext cx="7056784" cy="16080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292719"/>
                    <a:gridCol w="523705"/>
                    <a:gridCol w="3240360"/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b="1" dirty="0" smtClean="0">
                              <a:solidFill>
                                <a:srgbClr val="0000FF"/>
                              </a:solidFill>
                            </a:rPr>
                            <a:t>Rechenbeispiel 1:</a:t>
                          </a:r>
                          <a:endParaRPr lang="de-DE" sz="2400" b="1" dirty="0" smtClean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b="1" dirty="0" smtClean="0">
                              <a:solidFill>
                                <a:srgbClr val="0000FF"/>
                              </a:solidFill>
                            </a:rPr>
                            <a:t>Rechenbeispiel 2:</a:t>
                          </a:r>
                          <a:endParaRPr lang="de-DE" sz="2400" b="1" dirty="0" smtClean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</a:tr>
                  <a:tr h="661924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85" t="-76147" r="-114444" b="-908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18079" t="-76147" r="-188" b="-90826"/>
                          </a:stretch>
                        </a:blipFill>
                      </a:tcPr>
                    </a:tc>
                  </a:tr>
                  <a:tr h="48895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85" t="-240000" r="-114444" b="-2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18079" t="-240000" r="-188" b="-2375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5371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Wertebereich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lvl="0">
                  <a:buSzPct val="100000"/>
                  <a:buFont typeface="Arial" pitchFamily="34" charset="0"/>
                  <a:buChar char="•"/>
                </a:pPr>
                <a:r>
                  <a:rPr lang="de-DE" sz="2400" dirty="0">
                    <a:solidFill>
                      <a:srgbClr val="000000"/>
                    </a:solidFill>
                  </a:rPr>
                  <a:t>Alle Werte, 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annehmen kann.</a:t>
                </a:r>
              </a:p>
              <a:p>
                <a:pPr lvl="0">
                  <a:buSzPct val="100000"/>
                  <a:buFont typeface="Arial" pitchFamily="34" charset="0"/>
                  <a:buChar char="•"/>
                </a:pPr>
                <a:r>
                  <a:rPr lang="de-DE" sz="2400" dirty="0">
                    <a:solidFill>
                      <a:srgbClr val="000000"/>
                    </a:solidFill>
                  </a:rPr>
                  <a:t>Symbol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endParaRPr lang="de-DE" sz="2400" dirty="0" smtClean="0">
                  <a:solidFill>
                    <a:srgbClr val="000000"/>
                  </a:solidFill>
                </a:endParaRPr>
              </a:p>
              <a:p>
                <a:pPr marL="0" lvl="0" indent="0">
                  <a:buSzPct val="100000"/>
                  <a:buNone/>
                </a:pPr>
                <a:endParaRPr lang="de-DE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04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C954C6-D6FB-47FA-843A-2CC41ED80223}" type="slidenum">
              <a:rPr lang="de-DE" smtClean="0"/>
              <a:t>3</a:t>
            </a:fld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043608" y="2708920"/>
              <a:ext cx="7632848" cy="282826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45638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1602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96044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2048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b="1" dirty="0" smtClean="0">
                              <a:solidFill>
                                <a:srgbClr val="0000FF"/>
                              </a:solidFill>
                            </a:rPr>
                            <a:t>Rechenbeispiel 1:</a:t>
                          </a:r>
                          <a:endParaRPr lang="de-DE" sz="2400" b="1" dirty="0" smtClean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b="1" dirty="0" smtClean="0">
                              <a:solidFill>
                                <a:srgbClr val="0000FF"/>
                              </a:solidFill>
                            </a:rPr>
                            <a:t>Rechenbeispiel 2:</a:t>
                          </a:r>
                          <a:endParaRPr lang="de-DE" sz="2400" b="1" dirty="0" smtClean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5091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de-DE" sz="2400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de-DE" sz="2400">
                                  <a:latin typeface="Cambria Math"/>
                                </a:rPr>
                                <m:t>ln</m:t>
                              </m:r>
                              <m:d>
                                <m:d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oMath>
                          </a14:m>
                          <a:r>
                            <a:rPr lang="de-DE" sz="2400" dirty="0" smtClean="0"/>
                            <a:t>,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r>
                                <a:rPr lang="de-DE" sz="2400">
                                  <a:latin typeface="Cambria Math"/>
                                </a:rPr>
                                <m:t>ℝ</m:t>
                              </m:r>
                            </m:oMath>
                          </a14:m>
                          <a:endParaRPr lang="de-DE" sz="2400" dirty="0">
                            <a:latin typeface="Albany" pitchFamily="1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de-DE" sz="2400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sz="2400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de-DE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2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oMath>
                          </a14:m>
                          <a:r>
                            <a:rPr lang="de-DE" sz="2400" dirty="0" smtClean="0"/>
                            <a:t>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−1;1</m:t>
                                  </m:r>
                                </m:e>
                              </m:d>
                            </m:oMath>
                          </a14:m>
                          <a:r>
                            <a:rPr lang="de-DE" sz="2400" dirty="0" smtClean="0"/>
                            <a:t> </a:t>
                          </a:r>
                          <a:endParaRPr lang="de-DE" sz="2400" dirty="0">
                            <a:latin typeface="+mn-lt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1602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7890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b="1" dirty="0" smtClean="0">
                              <a:solidFill>
                                <a:srgbClr val="0000FF"/>
                              </a:solidFill>
                            </a:rPr>
                            <a:t>Rechenbeispiel 3:</a:t>
                          </a:r>
                          <a:endParaRPr lang="de-DE" sz="2400" b="1" dirty="0" smtClean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b="1" dirty="0" smtClean="0">
                              <a:solidFill>
                                <a:srgbClr val="0000FF"/>
                              </a:solidFill>
                            </a:rPr>
                            <a:t>Rechenbeispiel 4:</a:t>
                          </a:r>
                          <a:endParaRPr lang="de-DE" sz="2400" b="1" dirty="0" smtClean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8821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de-DE" sz="240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rad>
                                <m:radPr>
                                  <m:degHide m:val="on"/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oMath>
                          </a14:m>
                          <a:r>
                            <a:rPr lang="de-DE" sz="2400" dirty="0" smtClean="0">
                              <a:latin typeface="Albany" pitchFamily="18"/>
                            </a:rPr>
                            <a:t>,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ℝ</m:t>
                                  </m:r>
                                </m:e>
                                <m:sub>
                                  <m:r>
                                    <a:rPr lang="de-DE" sz="240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de-DE" sz="2400">
                                      <a:latin typeface="Cambria Math"/>
                                    </a:rPr>
                                    <m:t>+</m:t>
                                  </m:r>
                                </m:sup>
                              </m:sSubSup>
                            </m:oMath>
                          </a14:m>
                          <a:endParaRPr lang="de-DE" sz="2400" dirty="0" smtClean="0">
                            <a:latin typeface="Albany" pitchFamily="18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dirty="0" smtClean="0">
                              <a:solidFill>
                                <a:srgbClr val="FF0000"/>
                              </a:solidFill>
                              <a:latin typeface="+mn-lt"/>
                            </a:rPr>
                            <a:t>              nicht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r>
                                <a:rPr lang="de-DE" sz="2400">
                                  <a:latin typeface="Cambria Math"/>
                                </a:rPr>
                                <m:t>ℝ</m:t>
                              </m:r>
                            </m:oMath>
                          </a14:m>
                          <a:endParaRPr lang="de-DE" sz="2400" dirty="0">
                            <a:latin typeface="Albany" pitchFamily="1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de-DE" sz="240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4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de-DE" sz="2400" i="1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</m:oMath>
                          </a14:m>
                          <a:r>
                            <a:rPr lang="de-DE" sz="2400" dirty="0" smtClean="0">
                              <a:latin typeface="Albany" pitchFamily="18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de-DE" sz="2400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400">
                                      <a:latin typeface="Cambria Math"/>
                                    </a:rPr>
                                    <m:t>ℝ</m:t>
                                  </m:r>
                                </m:e>
                                <m:sup>
                                  <m:r>
                                    <a:rPr lang="de-DE" sz="2400">
                                      <a:latin typeface="Cambria Math"/>
                                    </a:rPr>
                                    <m:t>+</m:t>
                                  </m:r>
                                </m:sup>
                              </m:sSup>
                            </m:oMath>
                          </a14:m>
                          <a:endParaRPr lang="de-DE" sz="2400" dirty="0">
                            <a:latin typeface="Albany" pitchFamily="18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90095710"/>
                  </p:ext>
                </p:extLst>
              </p:nvPr>
            </p:nvGraphicFramePr>
            <p:xfrm>
              <a:off x="1043608" y="2708920"/>
              <a:ext cx="7632848" cy="282826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456384"/>
                    <a:gridCol w="216024"/>
                    <a:gridCol w="3960440"/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b="1" dirty="0" smtClean="0">
                              <a:solidFill>
                                <a:srgbClr val="0000FF"/>
                              </a:solidFill>
                            </a:rPr>
                            <a:t>Rechenbeispiel 1:</a:t>
                          </a:r>
                          <a:endParaRPr lang="de-DE" sz="2400" b="1" dirty="0" smtClean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b="1" dirty="0" smtClean="0">
                              <a:solidFill>
                                <a:srgbClr val="0000FF"/>
                              </a:solidFill>
                            </a:rPr>
                            <a:t>Rechenbeispiel 2:</a:t>
                          </a:r>
                          <a:endParaRPr lang="de-DE" sz="2400" b="1" dirty="0" smtClean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</a:tr>
                  <a:tr h="550912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t="-92222" r="-120988" b="-3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92615" t="-92222" r="-154" b="-353333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47890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b="1" dirty="0" smtClean="0">
                              <a:solidFill>
                                <a:srgbClr val="0000FF"/>
                              </a:solidFill>
                            </a:rPr>
                            <a:t>Rechenbeispiel 3:</a:t>
                          </a:r>
                          <a:endParaRPr lang="de-DE" sz="2400" b="1" dirty="0" smtClean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2400" b="1" dirty="0" smtClean="0">
                              <a:solidFill>
                                <a:srgbClr val="0000FF"/>
                              </a:solidFill>
                            </a:rPr>
                            <a:t>Rechenbeispiel 4:</a:t>
                          </a:r>
                          <a:endParaRPr lang="de-DE" sz="2400" b="1" dirty="0" smtClean="0">
                            <a:solidFill>
                              <a:srgbClr val="0000FF"/>
                            </a:solidFill>
                            <a:latin typeface="+mn-lt"/>
                          </a:endParaRPr>
                        </a:p>
                      </a:txBody>
                      <a:tcPr/>
                    </a:tc>
                  </a:tr>
                  <a:tr h="88404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t="-225517" r="-120988" b="-131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2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2615" t="-225517" r="-154" b="-1310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905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</Words>
  <Application>Microsoft Office PowerPoint</Application>
  <PresentationFormat>Bildschirmpräsentation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Albany</vt:lpstr>
      <vt:lpstr>Arial</vt:lpstr>
      <vt:lpstr>Calibri</vt:lpstr>
      <vt:lpstr>Cambria Math</vt:lpstr>
      <vt:lpstr>Wingdings</vt:lpstr>
      <vt:lpstr>Wingdings 2</vt:lpstr>
      <vt:lpstr>Galathea</vt:lpstr>
      <vt:lpstr>Kurvendiskussion</vt:lpstr>
      <vt:lpstr>Definitionsbereich</vt:lpstr>
      <vt:lpstr>Wertebereich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290</cp:revision>
  <dcterms:created xsi:type="dcterms:W3CDTF">2013-03-17T05:38:34Z</dcterms:created>
  <dcterms:modified xsi:type="dcterms:W3CDTF">2018-01-25T17:47:58Z</dcterms:modified>
</cp:coreProperties>
</file>